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3.jpeg"/><Relationship Id="rId10" Type="http://schemas.openxmlformats.org/officeDocument/2006/relationships/image" Target="../media/image8.png"/><Relationship Id="rId11" Type="http://schemas.openxmlformats.org/officeDocument/2006/relationships/image" Target="../media/image9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7" name="Shape 17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8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36" name="Shape 136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37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29" name="Shape 2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30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Group 3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6" name="image2.jpe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7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6787" y="2146499"/>
              <a:ext cx="8466647" cy="993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image8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49687" y="3525123"/>
              <a:ext cx="6188077" cy="2530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8" name="Shape 58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9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1" name="Shape 71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72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178283" y="836612"/>
            <a:ext cx="8785227" cy="432000"/>
          </a:xfrm>
          <a:prstGeom prst="rect">
            <a:avLst/>
          </a:prstGeom>
          <a:solidFill>
            <a:srgbClr val="0057C8"/>
          </a:solidFill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body" idx="13"/>
          </p:nvPr>
        </p:nvSpPr>
        <p:spPr>
          <a:xfrm>
            <a:off x="179508" y="1414798"/>
            <a:ext cx="8784980" cy="5040002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85" name="Shape 85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6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179387" y="836612"/>
            <a:ext cx="8784001" cy="756000"/>
          </a:xfrm>
          <a:prstGeom prst="rect">
            <a:avLst/>
          </a:prstGeom>
          <a:solidFill>
            <a:srgbClr val="0057C8"/>
          </a:solidFill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body" idx="13"/>
          </p:nvPr>
        </p:nvSpPr>
        <p:spPr>
          <a:xfrm>
            <a:off x="179508" y="1738800"/>
            <a:ext cx="8784980" cy="4716001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99" name="Shape 99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0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2" y="0"/>
            <a:ext cx="9162001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/>
          <a:lstStyle>
            <a:lvl1pPr marL="254000" indent="-74000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▌"/>
              <a:defRPr sz="2000">
                <a:solidFill>
                  <a:srgbClr val="FFFFFF"/>
                </a:solidFill>
              </a:defRPr>
            </a:lvl1pPr>
            <a:lvl2pPr marL="386249" indent="-26249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●"/>
              <a:defRPr sz="2000">
                <a:solidFill>
                  <a:srgbClr val="FFFFFF"/>
                </a:solidFill>
              </a:defRPr>
            </a:lvl2pPr>
            <a:lvl3pPr marL="561427" indent="-9342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lvl3pPr>
            <a:lvl4pPr marL="631998" indent="-55997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–"/>
              <a:defRPr sz="2000">
                <a:solidFill>
                  <a:srgbClr val="FFFFFF"/>
                </a:solidFill>
              </a:defRPr>
            </a:lvl4pPr>
            <a:lvl5pPr marL="805665" indent="-553666">
              <a:lnSpc>
                <a:spcPct val="100000"/>
              </a:lnSpc>
              <a:buClr>
                <a:srgbClr val="FFFFFF"/>
              </a:buClr>
              <a:buSzPct val="100000"/>
              <a:buFont typeface="Arial"/>
              <a:buChar char="≫"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body" sz="half" idx="13"/>
          </p:nvPr>
        </p:nvSpPr>
        <p:spPr>
          <a:xfrm>
            <a:off x="4715512" y="836712"/>
            <a:ext cx="4248002" cy="5615998"/>
          </a:xfrm>
          <a:prstGeom prst="rect">
            <a:avLst/>
          </a:prstGeom>
        </p:spPr>
        <p:txBody>
          <a:bodyPr/>
          <a:lstStyle/>
          <a:p>
            <a:pPr marL="254000" indent="-74000">
              <a:lnSpc>
                <a:spcPct val="100000"/>
              </a:lnSpc>
              <a:buClr>
                <a:schemeClr val="accent6"/>
              </a:buClr>
              <a:buSzPct val="100000"/>
              <a:buFont typeface="Arial"/>
              <a:buChar char="▌"/>
              <a:defRPr sz="2000"/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3" name="Shape 11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23" name="Shape 123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24" name="image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title"/>
          </p:nvPr>
        </p:nvSpPr>
        <p:spPr>
          <a:xfrm>
            <a:off x="179387" y="3045072"/>
            <a:ext cx="8784001" cy="46724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179387" y="3852000"/>
            <a:ext cx="7200901" cy="12695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096856" y="6597839"/>
            <a:ext cx="1638589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" name="Shape 4"/>
          <p:cNvSpPr/>
          <p:nvPr/>
        </p:nvSpPr>
        <p:spPr>
          <a:xfrm>
            <a:off x="3621249" y="6597839"/>
            <a:ext cx="1882247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5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168807" y="6597839"/>
            <a:ext cx="249429" cy="231099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595959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25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9739" marR="0" indent="-27939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69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4140" marR="0" indent="-27940" algn="l" defTabSz="914400" rtl="0" latinLnBrk="0">
        <a:lnSpc>
          <a:spcPct val="140000"/>
        </a:lnSpc>
        <a:spcBef>
          <a:spcPts val="500"/>
        </a:spcBef>
        <a:spcAft>
          <a:spcPts val="0"/>
        </a:spcAft>
        <a:buClrTx/>
        <a:buSzPct val="100000"/>
        <a:buFontTx/>
        <a:buChar char="≫"/>
        <a:tabLst/>
        <a:defRPr b="0" baseline="0" cap="none" i="0" spc="0" strike="noStrike" sz="22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179388" y="2420888"/>
            <a:ext cx="8783999" cy="1091425"/>
          </a:xfrm>
          <a:prstGeom prst="rect">
            <a:avLst/>
          </a:prstGeom>
        </p:spPr>
        <p:txBody>
          <a:bodyPr/>
          <a:lstStyle/>
          <a:p>
            <a:pPr defTabSz="896111">
              <a:defRPr sz="2700"/>
            </a:pPr>
            <a:r>
              <a:t>Word2Vec</a:t>
            </a:r>
            <a:b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107502" y="5949279"/>
            <a:ext cx="2808316" cy="765524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00"/>
            </a:pPr>
            <a:br/>
            <a:r>
              <a:t>HE Huifan</a:t>
            </a:r>
          </a:p>
          <a:p>
            <a:pPr defTabSz="804672">
              <a:spcBef>
                <a:spcPts val="400"/>
              </a:spcBef>
              <a:defRPr sz="800"/>
            </a:pPr>
            <a:r>
              <a:t>NEC Laboratories Singapore</a:t>
            </a:r>
          </a:p>
        </p:txBody>
      </p:sp>
      <p:sp>
        <p:nvSpPr>
          <p:cNvPr id="151" name="Shape 151"/>
          <p:cNvSpPr/>
          <p:nvPr/>
        </p:nvSpPr>
        <p:spPr>
          <a:xfrm>
            <a:off x="-237307" y="5999066"/>
            <a:ext cx="9382126" cy="86622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Shape 25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Word2Vec Overview</a:t>
            </a: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826"/>
            <a:ext cx="9144000" cy="380834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337666" y="5270060"/>
            <a:ext cx="8639076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4" name="Shape 254"/>
          <p:cNvSpPr/>
          <p:nvPr/>
        </p:nvSpPr>
        <p:spPr>
          <a:xfrm>
            <a:off x="324966" y="3989142"/>
            <a:ext cx="8664476" cy="1075820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5" name="Shape 255"/>
          <p:cNvSpPr/>
          <p:nvPr/>
        </p:nvSpPr>
        <p:spPr>
          <a:xfrm>
            <a:off x="220286" y="1403763"/>
            <a:ext cx="893202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Final target: Word2Vec can be used as input for machine learning/ deep learning model</a:t>
            </a:r>
          </a:p>
        </p:txBody>
      </p:sp>
      <p:sp>
        <p:nvSpPr>
          <p:cNvPr id="256" name="Shape 256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Shape 259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NNLM (Neural Network Language model)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9855"/>
            <a:ext cx="9144000" cy="549828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882277" y="728566"/>
            <a:ext cx="7479359" cy="8121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2" name="Shape 262"/>
          <p:cNvSpPr/>
          <p:nvPr/>
        </p:nvSpPr>
        <p:spPr>
          <a:xfrm>
            <a:off x="740986" y="784145"/>
            <a:ext cx="4926505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t>The optimisation process of language model -&gt;</a:t>
            </a:r>
          </a:p>
          <a:p>
            <a:pPr>
              <a:defRPr sz="1800">
                <a:solidFill>
                  <a:srgbClr val="0433FF"/>
                </a:solidFill>
              </a:defRPr>
            </a:pPr>
            <a:r>
              <a:t>the process of generate Word2Vec </a:t>
            </a:r>
          </a:p>
        </p:txBody>
      </p:sp>
      <p:sp>
        <p:nvSpPr>
          <p:cNvPr id="263" name="Shape 263"/>
          <p:cNvSpPr/>
          <p:nvPr/>
        </p:nvSpPr>
        <p:spPr>
          <a:xfrm>
            <a:off x="2888877" y="5795866"/>
            <a:ext cx="5077819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 b="1"/>
            </a:pPr>
          </a:p>
        </p:txBody>
      </p:sp>
      <p:sp>
        <p:nvSpPr>
          <p:cNvPr id="264" name="Shape 264"/>
          <p:cNvSpPr/>
          <p:nvPr/>
        </p:nvSpPr>
        <p:spPr>
          <a:xfrm>
            <a:off x="3395286" y="5824383"/>
            <a:ext cx="425934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Use neural network to get the probability </a:t>
            </a:r>
          </a:p>
        </p:txBody>
      </p:sp>
      <p:sp>
        <p:nvSpPr>
          <p:cNvPr id="265" name="Shape 265"/>
          <p:cNvSpPr/>
          <p:nvPr/>
        </p:nvSpPr>
        <p:spPr>
          <a:xfrm>
            <a:off x="323477" y="2984006"/>
            <a:ext cx="7479359" cy="5516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6" name="Shape 266"/>
          <p:cNvSpPr/>
          <p:nvPr/>
        </p:nvSpPr>
        <p:spPr>
          <a:xfrm>
            <a:off x="601286" y="3074435"/>
            <a:ext cx="449330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Use asymmetric sliding window (size = n-1)</a:t>
            </a:r>
          </a:p>
        </p:txBody>
      </p:sp>
      <p:sp>
        <p:nvSpPr>
          <p:cNvPr id="267" name="Shape 267"/>
          <p:cNvSpPr/>
          <p:nvPr/>
        </p:nvSpPr>
        <p:spPr>
          <a:xfrm>
            <a:off x="463177" y="1506962"/>
            <a:ext cx="7479359" cy="5516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8" name="Shape 268"/>
          <p:cNvSpPr/>
          <p:nvPr/>
        </p:nvSpPr>
        <p:spPr>
          <a:xfrm>
            <a:off x="552077" y="3651414"/>
            <a:ext cx="8039846" cy="5516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9" name="Shape 269"/>
          <p:cNvSpPr/>
          <p:nvPr/>
        </p:nvSpPr>
        <p:spPr>
          <a:xfrm>
            <a:off x="601286" y="3697382"/>
            <a:ext cx="762684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Sum the probabilities using sliding window based on each word in corpus  </a:t>
            </a:r>
          </a:p>
        </p:txBody>
      </p:sp>
      <p:sp>
        <p:nvSpPr>
          <p:cNvPr id="270" name="Shape 270"/>
          <p:cNvSpPr/>
          <p:nvPr/>
        </p:nvSpPr>
        <p:spPr>
          <a:xfrm>
            <a:off x="577477" y="4229900"/>
            <a:ext cx="8495359" cy="5516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1" name="Shape 271"/>
          <p:cNvSpPr/>
          <p:nvPr/>
        </p:nvSpPr>
        <p:spPr>
          <a:xfrm>
            <a:off x="588586" y="4279112"/>
            <a:ext cx="596190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The probabilities need to fitful the normalization formulas: </a:t>
            </a:r>
          </a:p>
        </p:txBody>
      </p:sp>
      <p:sp>
        <p:nvSpPr>
          <p:cNvPr id="272" name="Shape 272"/>
          <p:cNvSpPr/>
          <p:nvPr/>
        </p:nvSpPr>
        <p:spPr>
          <a:xfrm>
            <a:off x="755277" y="2129909"/>
            <a:ext cx="1485396" cy="55169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3" name="Shape 273"/>
          <p:cNvSpPr/>
          <p:nvPr/>
        </p:nvSpPr>
        <p:spPr>
          <a:xfrm>
            <a:off x="258003" y="2169537"/>
            <a:ext cx="1997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Objective Function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Shape 27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NNLM Structure </a:t>
            </a:r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0115"/>
            <a:ext cx="9144000" cy="559777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5777731" y="986262"/>
            <a:ext cx="6762205" cy="243536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5430039" y="1173974"/>
            <a:ext cx="3601538" cy="181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(n-1) preceding words: One-hot</a:t>
            </a:r>
          </a:p>
          <a:p>
            <a:pPr>
              <a:defRPr b="1"/>
            </a:pPr>
          </a:p>
          <a:p>
            <a:pPr>
              <a:defRPr b="1"/>
            </a:pPr>
            <a:r>
              <a:t>Use linear projection to present word by </a:t>
            </a:r>
          </a:p>
          <a:p>
            <a:pPr>
              <a:defRPr b="1"/>
            </a:pPr>
            <a:r>
              <a:t>dense vector </a:t>
            </a:r>
          </a:p>
          <a:p>
            <a:pPr>
              <a:defRPr b="1"/>
            </a:pPr>
          </a:p>
          <a:p>
            <a:pPr>
              <a:defRPr b="1"/>
            </a:pPr>
            <a:r>
              <a:t>Output layor: Softmax</a:t>
            </a:r>
          </a:p>
          <a:p>
            <a:pPr>
              <a:defRPr b="1"/>
            </a:pPr>
          </a:p>
          <a:p>
            <a:pPr>
              <a:defRPr b="1"/>
            </a:pPr>
            <a:r>
              <a:t>Weight optimization: BP + SGD</a:t>
            </a:r>
          </a:p>
        </p:txBody>
      </p:sp>
      <p:sp>
        <p:nvSpPr>
          <p:cNvPr id="281" name="Shape 281"/>
          <p:cNvSpPr/>
          <p:nvPr/>
        </p:nvSpPr>
        <p:spPr>
          <a:xfrm>
            <a:off x="5049335" y="3330726"/>
            <a:ext cx="4113015" cy="8059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2" name="Shape 282"/>
          <p:cNvSpPr/>
          <p:nvPr/>
        </p:nvSpPr>
        <p:spPr>
          <a:xfrm>
            <a:off x="4487103" y="3801462"/>
            <a:ext cx="470094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0433FF"/>
                </a:solidFill>
              </a:defRPr>
            </a:lvl1pPr>
          </a:lstStyle>
          <a:p>
            <a:pPr/>
            <a:r>
              <a:t>C projection matrix: dense representation of words </a:t>
            </a:r>
          </a:p>
        </p:txBody>
      </p:sp>
      <p:sp>
        <p:nvSpPr>
          <p:cNvPr id="283" name="Shape 283"/>
          <p:cNvSpPr/>
          <p:nvPr/>
        </p:nvSpPr>
        <p:spPr>
          <a:xfrm>
            <a:off x="4579435" y="5667526"/>
            <a:ext cx="4631433" cy="8059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151831" y="5665938"/>
            <a:ext cx="1368967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FF2600"/>
                </a:solidFill>
              </a:defRPr>
            </a:pPr>
            <a:r>
              <a:t>1* 5 (Dictionary</a:t>
            </a:r>
          </a:p>
          <a:p>
            <a:pPr lvl="1">
              <a:defRPr>
                <a:solidFill>
                  <a:srgbClr val="FF2600"/>
                </a:solidFill>
              </a:defRPr>
            </a:pPr>
            <a:r>
              <a:t>Size) </a:t>
            </a:r>
          </a:p>
        </p:txBody>
      </p:sp>
      <p:sp>
        <p:nvSpPr>
          <p:cNvPr id="285" name="Shape 285"/>
          <p:cNvSpPr/>
          <p:nvPr/>
        </p:nvSpPr>
        <p:spPr>
          <a:xfrm>
            <a:off x="210339" y="3719831"/>
            <a:ext cx="1379038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FF2600"/>
                </a:solidFill>
              </a:defRPr>
            </a:pPr>
            <a:r>
              <a:t>5 * 3 (Vec Size) </a:t>
            </a:r>
          </a:p>
        </p:txBody>
      </p:sp>
      <p:sp>
        <p:nvSpPr>
          <p:cNvPr id="286" name="Shape 286"/>
          <p:cNvSpPr/>
          <p:nvPr/>
        </p:nvSpPr>
        <p:spPr>
          <a:xfrm>
            <a:off x="1384551" y="2830831"/>
            <a:ext cx="46989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FF2600"/>
                </a:solidFill>
              </a:defRPr>
            </a:pPr>
            <a:r>
              <a:t>1 * 3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5525" y="5777231"/>
            <a:ext cx="2895872" cy="69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Shape 29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NNLM Structure </a:t>
            </a:r>
          </a:p>
        </p:txBody>
      </p:sp>
      <p:pic>
        <p:nvPicPr>
          <p:cNvPr id="2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127427"/>
            <a:ext cx="7913328" cy="542078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388435" y="5942610"/>
            <a:ext cx="7910153" cy="568960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>
            <a:off x="261435" y="5388126"/>
            <a:ext cx="4232514" cy="80594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1362903" y="5612502"/>
            <a:ext cx="323141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/>
            </a:lvl1pPr>
          </a:lstStyle>
          <a:p>
            <a:pPr/>
            <a:r>
              <a:t>Calculation effort for each word:</a:t>
            </a:r>
          </a:p>
        </p:txBody>
      </p:sp>
      <p:sp>
        <p:nvSpPr>
          <p:cNvPr id="296" name="Shape 296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Shape 299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Word2vec: CBOW</a:t>
            </a:r>
          </a:p>
        </p:txBody>
      </p:sp>
      <p:pic>
        <p:nvPicPr>
          <p:cNvPr id="3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7477"/>
            <a:ext cx="9144000" cy="568304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5023935" y="752626"/>
            <a:ext cx="4113015" cy="194413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2" name="Shape 302"/>
          <p:cNvSpPr/>
          <p:nvPr/>
        </p:nvSpPr>
        <p:spPr>
          <a:xfrm>
            <a:off x="4860046" y="704074"/>
            <a:ext cx="4440792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No hidden layer</a:t>
            </a:r>
          </a:p>
          <a:p>
            <a:pPr>
              <a:defRPr b="1"/>
            </a:pPr>
          </a:p>
          <a:p>
            <a:pPr>
              <a:defRPr b="1"/>
            </a:pPr>
            <a:r>
              <a:t>Uses bi-directional contextual window</a:t>
            </a:r>
          </a:p>
          <a:p>
            <a:pPr>
              <a:defRPr b="1"/>
            </a:pPr>
          </a:p>
          <a:p>
            <a:pPr>
              <a:defRPr b="1"/>
            </a:pPr>
            <a:r>
              <a:t>No impacted by the orders of context words (BoW)</a:t>
            </a:r>
          </a:p>
          <a:p>
            <a:pPr>
              <a:defRPr b="1"/>
            </a:pPr>
          </a:p>
          <a:p>
            <a:pPr>
              <a:defRPr b="1"/>
            </a:pPr>
            <a:r>
              <a:t>Input layor: One-hot</a:t>
            </a:r>
          </a:p>
          <a:p>
            <a:pPr>
              <a:defRPr b="1"/>
            </a:pPr>
          </a:p>
          <a:p>
            <a:pPr>
              <a:defRPr b="1"/>
            </a:pPr>
            <a:r>
              <a:t>Projection layor: Sum of the vector</a:t>
            </a:r>
          </a:p>
        </p:txBody>
      </p:sp>
      <p:sp>
        <p:nvSpPr>
          <p:cNvPr id="303" name="Shape 303"/>
          <p:cNvSpPr/>
          <p:nvPr/>
        </p:nvSpPr>
        <p:spPr>
          <a:xfrm>
            <a:off x="4190231" y="2988074"/>
            <a:ext cx="4370338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4" name="Shape 304"/>
          <p:cNvSpPr/>
          <p:nvPr/>
        </p:nvSpPr>
        <p:spPr>
          <a:xfrm>
            <a:off x="4970328" y="3035069"/>
            <a:ext cx="1997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Objective Function</a:t>
            </a:r>
          </a:p>
        </p:txBody>
      </p:sp>
      <p:sp>
        <p:nvSpPr>
          <p:cNvPr id="305" name="Shape 305"/>
          <p:cNvSpPr/>
          <p:nvPr/>
        </p:nvSpPr>
        <p:spPr>
          <a:xfrm>
            <a:off x="2394739" y="3412626"/>
            <a:ext cx="69726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FF2600"/>
                </a:solidFill>
              </a:defRPr>
            </a:pPr>
            <a:r>
              <a:t>[1,500 ]</a:t>
            </a:r>
          </a:p>
        </p:txBody>
      </p:sp>
      <p:sp>
        <p:nvSpPr>
          <p:cNvPr id="306" name="Shape 306"/>
          <p:cNvSpPr/>
          <p:nvPr/>
        </p:nvSpPr>
        <p:spPr>
          <a:xfrm>
            <a:off x="3918739" y="3436851"/>
            <a:ext cx="89503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FF2600"/>
                </a:solidFill>
              </a:defRPr>
            </a:pPr>
            <a:r>
              <a:t>[1,40000 ]</a:t>
            </a:r>
          </a:p>
        </p:txBody>
      </p:sp>
      <p:sp>
        <p:nvSpPr>
          <p:cNvPr id="307" name="Shape 307"/>
          <p:cNvSpPr/>
          <p:nvPr/>
        </p:nvSpPr>
        <p:spPr>
          <a:xfrm>
            <a:off x="2890039" y="4135351"/>
            <a:ext cx="248629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>
                <a:solidFill>
                  <a:srgbClr val="0433FF"/>
                </a:solidFill>
              </a:defRPr>
            </a:pPr>
            <a:r>
              <a:t>[500,40000 ]: Time consuming</a:t>
            </a:r>
          </a:p>
        </p:txBody>
      </p:sp>
      <p:sp>
        <p:nvSpPr>
          <p:cNvPr id="308" name="Shape 308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1" name="Shape 31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Word2vec: Skip-Gram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6428"/>
            <a:ext cx="9144000" cy="522514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4999111" y="819152"/>
            <a:ext cx="3943649" cy="1621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4790004" y="897457"/>
            <a:ext cx="4915504" cy="1170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No hidden layer</a:t>
            </a:r>
          </a:p>
          <a:p>
            <a:pPr>
              <a:defRPr b="1"/>
            </a:pPr>
          </a:p>
          <a:p>
            <a:pPr>
              <a:defRPr b="1"/>
            </a:pPr>
            <a:r>
              <a:t>Projection mayor can be ignore</a:t>
            </a:r>
          </a:p>
          <a:p>
            <a:pPr>
              <a:defRPr b="1"/>
            </a:pPr>
          </a:p>
          <a:p>
            <a:pPr>
              <a:defRPr b="1"/>
            </a:pPr>
            <a:r>
              <a:t>The vector of each word can be input as log-linear model</a:t>
            </a:r>
          </a:p>
        </p:txBody>
      </p:sp>
      <p:sp>
        <p:nvSpPr>
          <p:cNvPr id="315" name="Shape 315"/>
          <p:cNvSpPr/>
          <p:nvPr/>
        </p:nvSpPr>
        <p:spPr>
          <a:xfrm>
            <a:off x="4999111" y="2765945"/>
            <a:ext cx="3943649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5033828" y="2863739"/>
            <a:ext cx="199734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Objective Function</a:t>
            </a:r>
          </a:p>
        </p:txBody>
      </p:sp>
      <p:sp>
        <p:nvSpPr>
          <p:cNvPr id="317" name="Shape 317"/>
          <p:cNvSpPr/>
          <p:nvPr/>
        </p:nvSpPr>
        <p:spPr>
          <a:xfrm>
            <a:off x="4520431" y="4682685"/>
            <a:ext cx="4370338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8" name="Shape 318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" name="Shape 321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Optimisation Approach: Hierarchical Softmax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55" y="769780"/>
            <a:ext cx="8631690" cy="559303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089674" y="819152"/>
            <a:ext cx="2853086" cy="456724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5463104" y="1539559"/>
            <a:ext cx="4317686" cy="225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Use Huffman Tree to code </a:t>
            </a:r>
          </a:p>
          <a:p>
            <a:pPr>
              <a:defRPr b="1"/>
            </a:pPr>
            <a:r>
              <a:t>the dictionary for output words</a:t>
            </a:r>
          </a:p>
          <a:p>
            <a:pPr>
              <a:defRPr b="1"/>
            </a:pPr>
          </a:p>
          <a:p>
            <a:pPr>
              <a:defRPr b="1"/>
            </a:pPr>
            <a:r>
              <a:t>Only calculate the path (Non-leaf node): </a:t>
            </a:r>
          </a:p>
          <a:p>
            <a:pPr>
              <a:defRPr b="1"/>
            </a:pPr>
            <a:r>
              <a:t>the word contribution  (Binary Classification </a:t>
            </a:r>
          </a:p>
          <a:p>
            <a:pPr>
              <a:defRPr b="1"/>
            </a:pPr>
            <a:r>
              <a:t>on each node on path, the final prob = several LR</a:t>
            </a:r>
          </a:p>
          <a:p>
            <a:pPr>
              <a:defRPr b="1"/>
            </a:pPr>
            <a:r>
              <a:t>prob can be shared.)</a:t>
            </a:r>
          </a:p>
          <a:p>
            <a:pPr>
              <a:defRPr b="1"/>
            </a:pPr>
          </a:p>
          <a:p>
            <a:pPr>
              <a:defRPr b="1"/>
            </a:pPr>
            <a:r>
              <a:t>The calculation cost :  </a:t>
            </a:r>
          </a:p>
          <a:p>
            <a:pPr>
              <a:defRPr b="1"/>
            </a:pPr>
            <a:r>
              <a:t>The depth of tree log2(V)</a:t>
            </a:r>
          </a:p>
        </p:txBody>
      </p:sp>
      <p:sp>
        <p:nvSpPr>
          <p:cNvPr id="325" name="Shape 325"/>
          <p:cNvSpPr/>
          <p:nvPr/>
        </p:nvSpPr>
        <p:spPr>
          <a:xfrm>
            <a:off x="1352574" y="5354647"/>
            <a:ext cx="7749234" cy="1006577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Shape 329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Optimisation Approach: Hierarchical Softmax</a:t>
            </a:r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550" y="921428"/>
            <a:ext cx="9144000" cy="5040545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1553928" y="2606421"/>
            <a:ext cx="724446" cy="69215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2" name="Shape 332"/>
          <p:cNvSpPr/>
          <p:nvPr/>
        </p:nvSpPr>
        <p:spPr>
          <a:xfrm>
            <a:off x="4330427" y="3679824"/>
            <a:ext cx="724446" cy="69215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3" name="Shape 333"/>
          <p:cNvSpPr/>
          <p:nvPr/>
        </p:nvSpPr>
        <p:spPr>
          <a:xfrm>
            <a:off x="-45479" y="3247876"/>
            <a:ext cx="5941171" cy="105052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4" name="Shape 334"/>
          <p:cNvSpPr/>
          <p:nvPr/>
        </p:nvSpPr>
        <p:spPr>
          <a:xfrm>
            <a:off x="-159779" y="4035276"/>
            <a:ext cx="9147176" cy="105052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5" name="Shape 335"/>
          <p:cNvSpPr/>
          <p:nvPr/>
        </p:nvSpPr>
        <p:spPr>
          <a:xfrm>
            <a:off x="3693978" y="1131571"/>
            <a:ext cx="201029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Choosing Function</a:t>
            </a:r>
          </a:p>
        </p:txBody>
      </p:sp>
      <p:sp>
        <p:nvSpPr>
          <p:cNvPr id="336" name="Shape 336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Shape 339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Optimisation Approach: Negative Sampling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550" y="794703"/>
            <a:ext cx="9144000" cy="5268594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-1144365" y="899045"/>
            <a:ext cx="10189717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2" name="Shape 342"/>
          <p:cNvSpPr/>
          <p:nvPr/>
        </p:nvSpPr>
        <p:spPr>
          <a:xfrm>
            <a:off x="4181209" y="1681303"/>
            <a:ext cx="1635414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3" name="Shape 343"/>
          <p:cNvSpPr/>
          <p:nvPr/>
        </p:nvSpPr>
        <p:spPr>
          <a:xfrm>
            <a:off x="7610209" y="1770203"/>
            <a:ext cx="1230651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4" name="Shape 344"/>
          <p:cNvSpPr/>
          <p:nvPr/>
        </p:nvSpPr>
        <p:spPr>
          <a:xfrm>
            <a:off x="4432187" y="1779098"/>
            <a:ext cx="133665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800">
                <a:solidFill>
                  <a:srgbClr val="0433FF"/>
                </a:solidFill>
              </a:defRPr>
            </a:lvl1pPr>
          </a:lstStyle>
          <a:p>
            <a:pPr>
              <a:defRPr b="0"/>
            </a:pPr>
            <a:r>
              <a:rPr b="1"/>
              <a:t>Best Value:</a:t>
            </a:r>
          </a:p>
        </p:txBody>
      </p:sp>
      <p:sp>
        <p:nvSpPr>
          <p:cNvPr id="345" name="Shape 345"/>
          <p:cNvSpPr/>
          <p:nvPr/>
        </p:nvSpPr>
        <p:spPr>
          <a:xfrm>
            <a:off x="196874" y="2565162"/>
            <a:ext cx="6886874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6" name="Shape 346"/>
          <p:cNvSpPr/>
          <p:nvPr/>
        </p:nvSpPr>
        <p:spPr>
          <a:xfrm>
            <a:off x="-522065" y="5217045"/>
            <a:ext cx="9395521" cy="906103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7" name="Shape 347"/>
          <p:cNvSpPr/>
          <p:nvPr/>
        </p:nvSpPr>
        <p:spPr>
          <a:xfrm>
            <a:off x="1122228" y="5344977"/>
            <a:ext cx="7219202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t>[0,1]  is divided into M= 10^8 part, a random number between [1,M-1] </a:t>
            </a:r>
          </a:p>
          <a:p>
            <a:pPr>
              <a:defRPr sz="1800">
                <a:solidFill>
                  <a:srgbClr val="0433FF"/>
                </a:solidFill>
              </a:defRPr>
            </a:pPr>
            <a:r>
              <a:t>is generated each time for word choosing</a:t>
            </a:r>
          </a:p>
        </p:txBody>
      </p:sp>
      <p:pic>
        <p:nvPicPr>
          <p:cNvPr id="3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5" y="720120"/>
            <a:ext cx="8826731" cy="77234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Shape 352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/>
          <a:p>
            <a:pPr lvl="1" defTabSz="694944">
              <a:defRPr sz="1800">
                <a:solidFill>
                  <a:srgbClr val="FFFFFF"/>
                </a:solidFill>
              </a:defRPr>
            </a:pPr>
            <a:r>
              <a:t>Word2Vec: Problem</a:t>
            </a:r>
          </a:p>
        </p:txBody>
      </p:sp>
      <p:pic>
        <p:nvPicPr>
          <p:cNvPr id="3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550" y="2173065"/>
            <a:ext cx="9144000" cy="251187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374674" y="2323862"/>
            <a:ext cx="8780824" cy="233444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5" name="Shape 355"/>
          <p:cNvSpPr/>
          <p:nvPr/>
        </p:nvSpPr>
        <p:spPr>
          <a:xfrm>
            <a:off x="372928" y="2466347"/>
            <a:ext cx="9105376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  <a:r>
              <a:t>Train based on local context window without using the information contained in global co-currence matrix. </a:t>
            </a:r>
            <a:r>
              <a:rPr b="1"/>
              <a:t>Solution: GLoVe</a:t>
            </a:r>
            <a:endParaRPr b="1"/>
          </a:p>
          <a:p>
            <a:pPr>
              <a:defRPr sz="1800"/>
            </a:pPr>
          </a:p>
        </p:txBody>
      </p:sp>
      <p:sp>
        <p:nvSpPr>
          <p:cNvPr id="356" name="Shape 356"/>
          <p:cNvSpPr/>
          <p:nvPr/>
        </p:nvSpPr>
        <p:spPr>
          <a:xfrm>
            <a:off x="362739" y="3783331"/>
            <a:ext cx="7321336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  <a:r>
              <a:t>Unable to represent polysemous words as there is one vector of word. </a:t>
            </a:r>
          </a:p>
          <a:p>
            <a:pPr>
              <a:defRPr sz="1800"/>
            </a:pPr>
            <a:r>
              <a:rPr b="1"/>
              <a:t>Solution: sense2Vec</a:t>
            </a:r>
            <a:endParaRPr b="1"/>
          </a:p>
        </p:txBody>
      </p:sp>
      <p:sp>
        <p:nvSpPr>
          <p:cNvPr id="357" name="Shape 357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Syllabus</a:t>
            </a:r>
          </a:p>
        </p:txBody>
      </p:sp>
      <p:sp>
        <p:nvSpPr>
          <p:cNvPr id="155" name="Shape 15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567952" y="1196750"/>
            <a:ext cx="5571092" cy="241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Word2Vec Overview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NNLM(Neural Network Language model)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CBOW/Skip-gram</a:t>
            </a:r>
          </a:p>
          <a:p>
            <a:pPr>
              <a:defRPr sz="2000">
                <a:latin typeface="+mj-lt"/>
                <a:ea typeface="+mj-ea"/>
                <a:cs typeface="+mj-cs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000">
                <a:latin typeface="+mj-lt"/>
                <a:ea typeface="+mj-ea"/>
                <a:cs typeface="+mj-cs"/>
                <a:sym typeface="Arial"/>
              </a:defRPr>
            </a:pPr>
            <a:r>
              <a:t>Hierarchical Softmax and Negative Sampling </a:t>
            </a:r>
          </a:p>
        </p:txBody>
      </p:sp>
      <p:sp>
        <p:nvSpPr>
          <p:cNvPr id="157" name="Shape 157"/>
          <p:cNvSpPr/>
          <p:nvPr/>
        </p:nvSpPr>
        <p:spPr>
          <a:xfrm>
            <a:off x="158750" y="6526242"/>
            <a:ext cx="9010204" cy="128711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Shape 3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/>
          <a:p>
            <a:pPr lvl="1" defTabSz="694944">
              <a:defRPr sz="1800">
                <a:solidFill>
                  <a:srgbClr val="FFFFFF"/>
                </a:solidFill>
              </a:defRPr>
            </a:pPr>
            <a:r>
              <a:t>Word2Vec Implementation: gensim </a:t>
            </a:r>
          </a:p>
        </p:txBody>
      </p:sp>
      <p:pic>
        <p:nvPicPr>
          <p:cNvPr id="3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668" y="949381"/>
            <a:ext cx="6381852" cy="539440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Document Representation: Bag of Words</a:t>
            </a:r>
          </a:p>
        </p:txBody>
      </p:sp>
      <p:sp>
        <p:nvSpPr>
          <p:cNvPr id="161" name="Shape 161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0234"/>
            <a:ext cx="9144000" cy="5037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266700" y="812800"/>
            <a:ext cx="1270000" cy="46482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4" name="Shape 164"/>
          <p:cNvSpPr/>
          <p:nvPr/>
        </p:nvSpPr>
        <p:spPr>
          <a:xfrm>
            <a:off x="336177" y="2146300"/>
            <a:ext cx="1131046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5" name="Shape 165"/>
          <p:cNvSpPr/>
          <p:nvPr/>
        </p:nvSpPr>
        <p:spPr>
          <a:xfrm>
            <a:off x="263899" y="2206566"/>
            <a:ext cx="122202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800">
                <a:solidFill>
                  <a:srgbClr val="0433FF"/>
                </a:solidFill>
              </a:defRPr>
            </a:lvl1pPr>
          </a:lstStyle>
          <a:p>
            <a:pPr/>
            <a:r>
              <a:t>Dictionary</a:t>
            </a:r>
          </a:p>
        </p:txBody>
      </p:sp>
      <p:sp>
        <p:nvSpPr>
          <p:cNvPr id="166" name="Shape 166"/>
          <p:cNvSpPr/>
          <p:nvPr/>
        </p:nvSpPr>
        <p:spPr>
          <a:xfrm>
            <a:off x="336177" y="3700366"/>
            <a:ext cx="2331642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290688" y="3728883"/>
            <a:ext cx="106921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800">
                <a:solidFill>
                  <a:srgbClr val="0433FF"/>
                </a:solidFill>
              </a:defRPr>
            </a:lvl1pPr>
          </a:lstStyle>
          <a:p>
            <a:pPr/>
            <a:r>
              <a:t>One-Hot </a:t>
            </a:r>
          </a:p>
        </p:txBody>
      </p:sp>
      <p:sp>
        <p:nvSpPr>
          <p:cNvPr id="168" name="Shape 168"/>
          <p:cNvSpPr/>
          <p:nvPr/>
        </p:nvSpPr>
        <p:spPr>
          <a:xfrm>
            <a:off x="5644777" y="3739100"/>
            <a:ext cx="3462240" cy="222644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5247291" y="3984679"/>
            <a:ext cx="3649225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t>There are 10 words in dictionary, </a:t>
            </a:r>
          </a:p>
          <a:p>
            <a:pPr>
              <a:defRPr sz="1800">
                <a:solidFill>
                  <a:srgbClr val="0433FF"/>
                </a:solidFill>
              </a:defRPr>
            </a:pPr>
            <a:r>
              <a:t>each word corresponds to 1 </a:t>
            </a:r>
            <a:r>
              <a:rPr b="1"/>
              <a:t>index</a:t>
            </a:r>
            <a:r>
              <a:t> </a:t>
            </a:r>
          </a:p>
        </p:txBody>
      </p:sp>
      <p:sp>
        <p:nvSpPr>
          <p:cNvPr id="170" name="Shape 170"/>
          <p:cNvSpPr/>
          <p:nvPr/>
        </p:nvSpPr>
        <p:spPr>
          <a:xfrm>
            <a:off x="5234436" y="4941758"/>
            <a:ext cx="368706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rPr b="1"/>
              <a:t>No correlation</a:t>
            </a:r>
            <a:r>
              <a:t> between the order </a:t>
            </a:r>
          </a:p>
          <a:p>
            <a:pPr>
              <a:defRPr sz="1800">
                <a:solidFill>
                  <a:srgbClr val="0433FF"/>
                </a:solidFill>
              </a:defRPr>
            </a:pPr>
            <a:r>
              <a:t>of words in dictionary and the </a:t>
            </a:r>
          </a:p>
          <a:p>
            <a:pPr>
              <a:defRPr sz="1800">
                <a:solidFill>
                  <a:srgbClr val="0433FF"/>
                </a:solidFill>
              </a:defRPr>
            </a:pPr>
            <a:r>
              <a:t>order in sentence</a:t>
            </a:r>
          </a:p>
        </p:txBody>
      </p:sp>
      <p:sp>
        <p:nvSpPr>
          <p:cNvPr id="171" name="Shape 171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Shape 174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Document Representation: Bag of Words</a:t>
            </a:r>
          </a:p>
        </p:txBody>
      </p:sp>
      <p:sp>
        <p:nvSpPr>
          <p:cNvPr id="175" name="Shape 175"/>
          <p:cNvSpPr/>
          <p:nvPr/>
        </p:nvSpPr>
        <p:spPr>
          <a:xfrm>
            <a:off x="135387" y="3717030"/>
            <a:ext cx="5756453" cy="1185538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7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" y="3277475"/>
            <a:ext cx="6681707" cy="2297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78812"/>
            <a:ext cx="9144001" cy="550037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425077" y="817117"/>
            <a:ext cx="8293846" cy="662618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>
            <a:off x="352938" y="874107"/>
            <a:ext cx="800657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t>The document can be represented as </a:t>
            </a:r>
            <a:r>
              <a:rPr b="1"/>
              <a:t>the sum of the vector of each word  </a:t>
            </a:r>
            <a:r>
              <a:t>  </a:t>
            </a:r>
          </a:p>
        </p:txBody>
      </p:sp>
      <p:sp>
        <p:nvSpPr>
          <p:cNvPr id="180" name="Shape 180"/>
          <p:cNvSpPr/>
          <p:nvPr/>
        </p:nvSpPr>
        <p:spPr>
          <a:xfrm>
            <a:off x="539377" y="2544666"/>
            <a:ext cx="4948473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1" name="Shape 181"/>
          <p:cNvSpPr/>
          <p:nvPr/>
        </p:nvSpPr>
        <p:spPr>
          <a:xfrm>
            <a:off x="431408" y="2528057"/>
            <a:ext cx="776134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0433FF"/>
                </a:solidFill>
              </a:defRPr>
            </a:pPr>
            <a:r>
              <a:t>The weight of word           </a:t>
            </a:r>
            <a:r>
              <a:rPr>
                <a:solidFill>
                  <a:srgbClr val="FF2600"/>
                </a:solidFill>
              </a:rPr>
              <a:t>The </a:t>
            </a:r>
            <a:r>
              <a:rPr b="1">
                <a:solidFill>
                  <a:srgbClr val="FF2600"/>
                </a:solidFill>
              </a:rPr>
              <a:t>order of word</a:t>
            </a:r>
            <a:r>
              <a:rPr>
                <a:solidFill>
                  <a:srgbClr val="FF2600"/>
                </a:solidFill>
              </a:rPr>
              <a:t> in document is not considered</a:t>
            </a:r>
          </a:p>
        </p:txBody>
      </p:sp>
      <p:sp>
        <p:nvSpPr>
          <p:cNvPr id="182" name="Shape 182"/>
          <p:cNvSpPr/>
          <p:nvPr/>
        </p:nvSpPr>
        <p:spPr>
          <a:xfrm>
            <a:off x="399677" y="5120064"/>
            <a:ext cx="7585126" cy="878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>
            <a:off x="8197477" y="3342064"/>
            <a:ext cx="2331642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>
            <a:off x="171177" y="3801420"/>
            <a:ext cx="844303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5" name="Shape 185"/>
          <p:cNvSpPr/>
          <p:nvPr/>
        </p:nvSpPr>
        <p:spPr>
          <a:xfrm>
            <a:off x="4149849" y="3683232"/>
            <a:ext cx="991642" cy="66424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6" name="Shape 186"/>
          <p:cNvSpPr/>
          <p:nvPr/>
        </p:nvSpPr>
        <p:spPr>
          <a:xfrm>
            <a:off x="5661149" y="3683232"/>
            <a:ext cx="1940471" cy="66424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3663577" y="3801420"/>
            <a:ext cx="2331642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>
            <a:off x="5663808" y="3681644"/>
            <a:ext cx="221321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Information Retrieval</a:t>
            </a:r>
          </a:p>
        </p:txBody>
      </p:sp>
      <p:sp>
        <p:nvSpPr>
          <p:cNvPr id="189" name="Shape 189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5492377" y="4116806"/>
            <a:ext cx="1062188" cy="227967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Document Representation: Bi-gram and N-gram </a:t>
            </a:r>
          </a:p>
        </p:txBody>
      </p:sp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903" y="738782"/>
            <a:ext cx="8877897" cy="548220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361577" y="982566"/>
            <a:ext cx="2331642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480828" y="906780"/>
            <a:ext cx="190827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Index of Bi-gram  </a:t>
            </a:r>
          </a:p>
        </p:txBody>
      </p:sp>
      <p:sp>
        <p:nvSpPr>
          <p:cNvPr id="197" name="Shape 197"/>
          <p:cNvSpPr/>
          <p:nvPr/>
        </p:nvSpPr>
        <p:spPr>
          <a:xfrm>
            <a:off x="6978277" y="4078071"/>
            <a:ext cx="1506837" cy="30543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6866411" y="4045370"/>
            <a:ext cx="173057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Feature number</a:t>
            </a:r>
          </a:p>
        </p:txBody>
      </p:sp>
      <p:sp>
        <p:nvSpPr>
          <p:cNvPr id="199" name="Shape 199"/>
          <p:cNvSpPr/>
          <p:nvPr/>
        </p:nvSpPr>
        <p:spPr>
          <a:xfrm>
            <a:off x="5390777" y="4093053"/>
            <a:ext cx="1270597" cy="235933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0" name="Shape 200"/>
          <p:cNvSpPr/>
          <p:nvPr/>
        </p:nvSpPr>
        <p:spPr>
          <a:xfrm>
            <a:off x="5907833" y="4051000"/>
            <a:ext cx="23127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n</a:t>
            </a:r>
          </a:p>
        </p:txBody>
      </p:sp>
      <p:sp>
        <p:nvSpPr>
          <p:cNvPr id="201" name="Shape 201"/>
          <p:cNvSpPr/>
          <p:nvPr/>
        </p:nvSpPr>
        <p:spPr>
          <a:xfrm>
            <a:off x="5238377" y="3624213"/>
            <a:ext cx="3548114" cy="305436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>
            <a:off x="386977" y="5282803"/>
            <a:ext cx="3913189" cy="120875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404777" y="5212081"/>
            <a:ext cx="3939886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800">
                <a:solidFill>
                  <a:srgbClr val="0433FF"/>
                </a:solidFill>
              </a:defRPr>
            </a:pPr>
            <a:r>
              <a:t>Pro:    Consider the order of words</a:t>
            </a:r>
          </a:p>
          <a:p>
            <a:pPr>
              <a:defRPr b="1" sz="1800">
                <a:solidFill>
                  <a:srgbClr val="0433FF"/>
                </a:solidFill>
              </a:defRPr>
            </a:pPr>
            <a:r>
              <a:t>Cons: Expansion of features</a:t>
            </a:r>
          </a:p>
        </p:txBody>
      </p:sp>
      <p:sp>
        <p:nvSpPr>
          <p:cNvPr id="204" name="Shape 204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Shape 207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Bag of Words and N-gram Problem 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8285"/>
            <a:ext cx="9144000" cy="534683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539377" y="868266"/>
            <a:ext cx="5077819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455577" y="908463"/>
            <a:ext cx="7181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There is no way to see the relationship between the vectors of words  </a:t>
            </a:r>
          </a:p>
        </p:txBody>
      </p:sp>
      <p:sp>
        <p:nvSpPr>
          <p:cNvPr id="211" name="Shape 211"/>
          <p:cNvSpPr/>
          <p:nvPr/>
        </p:nvSpPr>
        <p:spPr>
          <a:xfrm>
            <a:off x="1912466" y="3352360"/>
            <a:ext cx="4779467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2" name="Shape 212"/>
          <p:cNvSpPr/>
          <p:nvPr/>
        </p:nvSpPr>
        <p:spPr>
          <a:xfrm>
            <a:off x="812408" y="3461163"/>
            <a:ext cx="627265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800">
                <a:solidFill>
                  <a:srgbClr val="FF2600"/>
                </a:solidFill>
              </a:defRPr>
            </a:lvl1pPr>
          </a:lstStyle>
          <a:p>
            <a:pPr/>
            <a:r>
              <a:t>Too sparse, difficult to capture the meaning of document</a:t>
            </a:r>
          </a:p>
        </p:txBody>
      </p:sp>
      <p:sp>
        <p:nvSpPr>
          <p:cNvPr id="213" name="Shape 213"/>
          <p:cNvSpPr/>
          <p:nvPr/>
        </p:nvSpPr>
        <p:spPr>
          <a:xfrm>
            <a:off x="451966" y="4241360"/>
            <a:ext cx="5383809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>
            <a:off x="442877" y="4244476"/>
            <a:ext cx="68131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 dimension of features increases with the corpus increasing     </a:t>
            </a:r>
          </a:p>
        </p:txBody>
      </p:sp>
      <p:sp>
        <p:nvSpPr>
          <p:cNvPr id="215" name="Shape 215"/>
          <p:cNvSpPr/>
          <p:nvPr/>
        </p:nvSpPr>
        <p:spPr>
          <a:xfrm>
            <a:off x="578966" y="4951669"/>
            <a:ext cx="5383809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453273" y="4915176"/>
            <a:ext cx="90740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 dimension of features increases dramatically with the corpus increasing (N-gram)     </a:t>
            </a:r>
          </a:p>
        </p:txBody>
      </p:sp>
      <p:sp>
        <p:nvSpPr>
          <p:cNvPr id="217" name="Shape 217"/>
          <p:cNvSpPr/>
          <p:nvPr/>
        </p:nvSpPr>
        <p:spPr>
          <a:xfrm>
            <a:off x="578966" y="5644476"/>
            <a:ext cx="5383809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8" name="Shape 218"/>
          <p:cNvSpPr/>
          <p:nvPr/>
        </p:nvSpPr>
        <p:spPr>
          <a:xfrm>
            <a:off x="491373" y="5624402"/>
            <a:ext cx="220071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Sparseness problem</a:t>
            </a:r>
          </a:p>
        </p:txBody>
      </p:sp>
      <p:sp>
        <p:nvSpPr>
          <p:cNvPr id="219" name="Shape 219"/>
          <p:cNvSpPr/>
          <p:nvPr/>
        </p:nvSpPr>
        <p:spPr>
          <a:xfrm>
            <a:off x="94877" y="1452021"/>
            <a:ext cx="885181" cy="191893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0" name="Shape 220"/>
          <p:cNvSpPr/>
          <p:nvPr/>
        </p:nvSpPr>
        <p:spPr>
          <a:xfrm>
            <a:off x="5289177" y="1296384"/>
            <a:ext cx="3832921" cy="191893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>
            <a:off x="5416177" y="1423384"/>
            <a:ext cx="3832921" cy="191893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>
            <a:off x="4629939" y="1639563"/>
            <a:ext cx="1191168" cy="160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Drama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>
              <a:defRPr b="1"/>
            </a:pPr>
            <a:r>
              <a:t>Play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>
              <a:defRPr b="1"/>
            </a:pPr>
            <a:r>
              <a:t>Performance</a:t>
            </a:r>
          </a:p>
        </p:txBody>
      </p:sp>
      <p:sp>
        <p:nvSpPr>
          <p:cNvPr id="223" name="Shape 223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Shape 226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Bag of Words and N-gram Problem </a:t>
            </a:r>
          </a:p>
        </p:txBody>
      </p:sp>
      <p:sp>
        <p:nvSpPr>
          <p:cNvPr id="227" name="Shape 227"/>
          <p:cNvSpPr/>
          <p:nvPr/>
        </p:nvSpPr>
        <p:spPr>
          <a:xfrm>
            <a:off x="539377" y="868266"/>
            <a:ext cx="5077819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>
            <a:off x="455577" y="908463"/>
            <a:ext cx="7181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There is no way to see the relationship between the vectors of words  </a:t>
            </a:r>
          </a:p>
        </p:txBody>
      </p:sp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1604563"/>
            <a:ext cx="7564646" cy="4416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Intuition of Word2Vec</a:t>
            </a:r>
          </a:p>
        </p:txBody>
      </p:sp>
      <p:sp>
        <p:nvSpPr>
          <p:cNvPr id="234" name="Shape 234"/>
          <p:cNvSpPr/>
          <p:nvPr/>
        </p:nvSpPr>
        <p:spPr>
          <a:xfrm>
            <a:off x="539377" y="868266"/>
            <a:ext cx="5077819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5" name="Shape 235"/>
          <p:cNvSpPr/>
          <p:nvPr/>
        </p:nvSpPr>
        <p:spPr>
          <a:xfrm>
            <a:off x="455577" y="908463"/>
            <a:ext cx="7181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There is no way to see the relationship between the vectors of words  </a:t>
            </a:r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1420167"/>
            <a:ext cx="9144000" cy="401766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-425823" y="879946"/>
            <a:ext cx="8186788" cy="427872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>
            <a:off x="-806823" y="3432646"/>
            <a:ext cx="9706609" cy="52222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>
            <a:off x="-1276723" y="1470666"/>
            <a:ext cx="9706609" cy="522229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Num" sz="quarter" idx="4294967295"/>
          </p:nvPr>
        </p:nvSpPr>
        <p:spPr>
          <a:xfrm>
            <a:off x="168807" y="6597839"/>
            <a:ext cx="176764" cy="231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Shape 243"/>
          <p:cNvSpPr/>
          <p:nvPr>
            <p:ph type="title"/>
          </p:nvPr>
        </p:nvSpPr>
        <p:spPr>
          <a:xfrm>
            <a:off x="179513" y="115199"/>
            <a:ext cx="8783999" cy="468003"/>
          </a:xfrm>
          <a:prstGeom prst="rect">
            <a:avLst/>
          </a:prstGeom>
        </p:spPr>
        <p:txBody>
          <a:bodyPr/>
          <a:lstStyle>
            <a:lvl1pPr defTabSz="694944">
              <a:defRPr sz="1800"/>
            </a:lvl1pPr>
          </a:lstStyle>
          <a:p>
            <a:pPr/>
            <a:r>
              <a:t>Word2Vec Overview</a:t>
            </a:r>
          </a:p>
        </p:txBody>
      </p:sp>
      <p:pic>
        <p:nvPicPr>
          <p:cNvPr id="2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4642"/>
            <a:ext cx="9144000" cy="482331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667866" y="1155260"/>
            <a:ext cx="4779467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>
            <a:off x="531777" y="1111663"/>
            <a:ext cx="3623217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0433FF"/>
                </a:solidFill>
              </a:defRPr>
            </a:lvl1pPr>
          </a:lstStyle>
          <a:p>
            <a:pPr/>
            <a:r>
              <a:t>The similarity of vector distribution </a:t>
            </a:r>
          </a:p>
        </p:txBody>
      </p:sp>
      <p:sp>
        <p:nvSpPr>
          <p:cNvPr id="247" name="Shape 247"/>
          <p:cNvSpPr/>
          <p:nvPr/>
        </p:nvSpPr>
        <p:spPr>
          <a:xfrm>
            <a:off x="337666" y="5270060"/>
            <a:ext cx="8639076" cy="4278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>
            <a:off x="158750" y="6526241"/>
            <a:ext cx="9010204" cy="128711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